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3066217"/>
            <a:ext cx="7627382" cy="1425416"/>
          </a:xfrm>
          <a:prstGeom prst="rect">
            <a:avLst/>
          </a:prstGeom>
          <a:noFill/>
          <a:ln/>
        </p:spPr>
        <p:txBody>
          <a:bodyPr wrap="square" lIns="0" tIns="0" rIns="0" bIns="0" rtlCol="0" anchor="t"/>
          <a:lstStyle/>
          <a:p>
            <a:pPr algn="ct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PrintHub: Nobody Prints it Better</a:t>
            </a:r>
            <a:endParaRPr lang="en-US" sz="4450" dirty="0"/>
          </a:p>
        </p:txBody>
      </p:sp>
      <p:sp>
        <p:nvSpPr>
          <p:cNvPr id="4" name="Text 1"/>
          <p:cNvSpPr/>
          <p:nvPr/>
        </p:nvSpPr>
        <p:spPr>
          <a:xfrm>
            <a:off x="6244709" y="4816554"/>
            <a:ext cx="7627382" cy="346710"/>
          </a:xfrm>
          <a:prstGeom prst="rect">
            <a:avLst/>
          </a:prstGeom>
          <a:noFill/>
          <a:ln/>
        </p:spPr>
        <p:txBody>
          <a:bodyPr wrap="none" lIns="0" tIns="0" rIns="0" bIns="0" rtlCol="0" anchor="t"/>
          <a:lstStyle/>
          <a:p>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Revolutionizing campus printing with innovation and efficiency.</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294334"/>
            <a:ext cx="7627382" cy="1425416"/>
          </a:xfrm>
          <a:prstGeom prst="rect">
            <a:avLst/>
          </a:prstGeom>
          <a:noFill/>
          <a:ln/>
        </p:spPr>
        <p:txBody>
          <a:bodyPr wrap="square" lIns="0" tIns="0" rIns="0" bIns="0" rtlCol="0" anchor="t"/>
          <a:lstStyle/>
          <a:p>
            <a:pPr algn="ct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PrintHub: Your Partner in Print Innovation</a:t>
            </a:r>
            <a:endParaRPr lang="en-US" sz="4450" dirty="0"/>
          </a:p>
        </p:txBody>
      </p:sp>
      <p:sp>
        <p:nvSpPr>
          <p:cNvPr id="4" name="Text 1"/>
          <p:cNvSpPr/>
          <p:nvPr/>
        </p:nvSpPr>
        <p:spPr>
          <a:xfrm>
            <a:off x="758309" y="4044672"/>
            <a:ext cx="7627382" cy="1300163"/>
          </a:xfrm>
          <a:prstGeom prst="rect">
            <a:avLst/>
          </a:prstGeom>
          <a:noFill/>
          <a:ln/>
        </p:spPr>
        <p:txBody>
          <a:bodyPr wrap="square" lIns="0" tIns="0" rIns="0" bIns="0" rtlCol="0" anchor="t"/>
          <a:lstStyle/>
          <a:p>
            <a:pPr algn="ctr" indent="0" marL="0">
              <a:lnSpc>
                <a:spcPts val="3400"/>
              </a:lnSpc>
              <a:buNone/>
            </a:pPr>
            <a:r>
              <a:rPr lang="en-US" sz="2100" dirty="0">
                <a:solidFill>
                  <a:srgbClr val="272525"/>
                </a:solidFill>
                <a:latin typeface="Montserrat" pitchFamily="34" charset="0"/>
                <a:ea typeface="Montserrat" pitchFamily="34" charset="-122"/>
                <a:cs typeface="Montserrat" pitchFamily="34" charset="-120"/>
              </a:rPr>
              <a:t>Thank you for your time. We believe PrintHub is poised to transform campus printing, offering a smarter, more efficient, and user-friendly solution for everyone.</a:t>
            </a:r>
            <a:endParaRPr lang="en-US" sz="2100" dirty="0"/>
          </a:p>
        </p:txBody>
      </p:sp>
      <p:sp>
        <p:nvSpPr>
          <p:cNvPr id="5" name="Text 2"/>
          <p:cNvSpPr/>
          <p:nvPr/>
        </p:nvSpPr>
        <p:spPr>
          <a:xfrm>
            <a:off x="758309" y="5588556"/>
            <a:ext cx="7627382" cy="346710"/>
          </a:xfrm>
          <a:prstGeom prst="rect">
            <a:avLst/>
          </a:prstGeom>
          <a:noFill/>
          <a:ln/>
        </p:spPr>
        <p:txBody>
          <a:bodyPr wrap="none" lIns="0" tIns="0" rIns="0" bIns="0" rtlCol="0" anchor="t"/>
          <a:lstStyle/>
          <a:p>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Questions?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242655"/>
            <a:ext cx="3670816" cy="427553"/>
          </a:xfrm>
          <a:prstGeom prst="rect">
            <a:avLst/>
          </a:prstGeom>
          <a:noFill/>
          <a:ln/>
        </p:spPr>
        <p:txBody>
          <a:bodyPr wrap="none" lIns="0" tIns="0" rIns="0" bIns="0" rtlCol="0" anchor="t"/>
          <a:lstStyle/>
          <a:p>
            <a:pPr algn="l" indent="0" marL="0">
              <a:lnSpc>
                <a:spcPts val="3350"/>
              </a:lnSpc>
              <a:buNone/>
            </a:pPr>
            <a:r>
              <a:rPr lang="en-US" sz="2650" b="1" dirty="0">
                <a:solidFill>
                  <a:srgbClr val="7068F4"/>
                </a:solidFill>
                <a:latin typeface="Barlow Bold" pitchFamily="34" charset="0"/>
                <a:ea typeface="Barlow Bold" pitchFamily="34" charset="-122"/>
                <a:cs typeface="Barlow Bold" pitchFamily="34" charset="-120"/>
              </a:rPr>
              <a:t>Introduction to PrintHub</a:t>
            </a:r>
            <a:endParaRPr lang="en-US" sz="2650" dirty="0"/>
          </a:p>
        </p:txBody>
      </p:sp>
      <p:sp>
        <p:nvSpPr>
          <p:cNvPr id="3" name="Text 1"/>
          <p:cNvSpPr/>
          <p:nvPr/>
        </p:nvSpPr>
        <p:spPr>
          <a:xfrm>
            <a:off x="758309" y="1886783"/>
            <a:ext cx="13113782" cy="1425416"/>
          </a:xfrm>
          <a:prstGeom prst="rect">
            <a:avLst/>
          </a:prstGeom>
          <a:noFill/>
          <a:ln/>
        </p:spPr>
        <p:txBody>
          <a:bodyPr wrap="square" lIns="0" tIns="0" rIns="0" bIns="0" rtlCol="0" anchor="t"/>
          <a:lstStyle/>
          <a:p>
            <a:pPr algn="ct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Streamlining Print Services for Academic Excellence</a:t>
            </a:r>
            <a:endParaRPr lang="en-US" sz="4450" dirty="0"/>
          </a:p>
        </p:txBody>
      </p:sp>
      <p:sp>
        <p:nvSpPr>
          <p:cNvPr id="4" name="Text 2"/>
          <p:cNvSpPr/>
          <p:nvPr/>
        </p:nvSpPr>
        <p:spPr>
          <a:xfrm>
            <a:off x="758309" y="3637121"/>
            <a:ext cx="13113782" cy="1386840"/>
          </a:xfrm>
          <a:prstGeom prst="rect">
            <a:avLst/>
          </a:prstGeom>
          <a:noFill/>
          <a:ln/>
        </p:spPr>
        <p:txBody>
          <a:bodyPr wrap="square" lIns="0" tIns="0" rIns="0" bIns="0" rtlCol="0" anchor="t"/>
          <a:lstStyle/>
          <a:p>
            <a:pPr algn="ctr"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PrintHub</a:t>
            </a:r>
            <a:pPr algn="ct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is a digital platform that bridges the gap between students and local print shops, streamlining academic printing. It enables students to upload documents, customize print preferences, and track orders with ease, while providing print shop owners with a dedicated portal to manage services, pricing, and deliveries efficiently. PrintHub ensures a convenient, affordable, and transparent printing experience tailored for the academic community.</a:t>
            </a:r>
            <a:endParaRPr lang="en-US" sz="1700" dirty="0"/>
          </a:p>
        </p:txBody>
      </p:sp>
      <p:sp>
        <p:nvSpPr>
          <p:cNvPr id="5" name="Shape 3"/>
          <p:cNvSpPr/>
          <p:nvPr/>
        </p:nvSpPr>
        <p:spPr>
          <a:xfrm>
            <a:off x="758309" y="5267682"/>
            <a:ext cx="13113782" cy="1128713"/>
          </a:xfrm>
          <a:prstGeom prst="roundRect">
            <a:avLst>
              <a:gd name="adj" fmla="val 17276"/>
            </a:avLst>
          </a:prstGeom>
          <a:noFill/>
          <a:ln w="7620">
            <a:solidFill>
              <a:srgbClr val="000000">
                <a:alpha val="8000"/>
              </a:srgbClr>
            </a:solidFill>
            <a:prstDash val="solid"/>
          </a:ln>
        </p:spPr>
      </p:sp>
      <p:sp>
        <p:nvSpPr>
          <p:cNvPr id="6" name="Shape 4"/>
          <p:cNvSpPr/>
          <p:nvPr/>
        </p:nvSpPr>
        <p:spPr>
          <a:xfrm>
            <a:off x="765929" y="5275302"/>
            <a:ext cx="13098542" cy="556736"/>
          </a:xfrm>
          <a:prstGeom prst="rect">
            <a:avLst/>
          </a:prstGeom>
          <a:solidFill>
            <a:srgbClr val="FFFFFF">
              <a:alpha val="4000"/>
            </a:srgbClr>
          </a:solidFill>
          <a:ln/>
        </p:spPr>
      </p:sp>
      <p:sp>
        <p:nvSpPr>
          <p:cNvPr id="7" name="Text 5"/>
          <p:cNvSpPr/>
          <p:nvPr/>
        </p:nvSpPr>
        <p:spPr>
          <a:xfrm>
            <a:off x="982504" y="5412819"/>
            <a:ext cx="611231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Order Management</a:t>
            </a:r>
            <a:endParaRPr lang="en-US" sz="1700" dirty="0"/>
          </a:p>
        </p:txBody>
      </p:sp>
      <p:sp>
        <p:nvSpPr>
          <p:cNvPr id="8" name="Text 6"/>
          <p:cNvSpPr/>
          <p:nvPr/>
        </p:nvSpPr>
        <p:spPr>
          <a:xfrm>
            <a:off x="7535585" y="5412819"/>
            <a:ext cx="611231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Service Customization</a:t>
            </a:r>
            <a:endParaRPr lang="en-US" sz="1700" dirty="0"/>
          </a:p>
        </p:txBody>
      </p:sp>
      <p:sp>
        <p:nvSpPr>
          <p:cNvPr id="9" name="Shape 7"/>
          <p:cNvSpPr/>
          <p:nvPr/>
        </p:nvSpPr>
        <p:spPr>
          <a:xfrm>
            <a:off x="765929" y="5832038"/>
            <a:ext cx="13098542" cy="556736"/>
          </a:xfrm>
          <a:prstGeom prst="rect">
            <a:avLst/>
          </a:prstGeom>
          <a:solidFill>
            <a:srgbClr val="000000">
              <a:alpha val="4000"/>
            </a:srgbClr>
          </a:solidFill>
          <a:ln/>
        </p:spPr>
      </p:sp>
      <p:sp>
        <p:nvSpPr>
          <p:cNvPr id="10" name="Text 8"/>
          <p:cNvSpPr/>
          <p:nvPr/>
        </p:nvSpPr>
        <p:spPr>
          <a:xfrm>
            <a:off x="982504" y="5969556"/>
            <a:ext cx="611231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Price Control</a:t>
            </a:r>
            <a:endParaRPr lang="en-US" sz="1700" dirty="0"/>
          </a:p>
        </p:txBody>
      </p:sp>
      <p:sp>
        <p:nvSpPr>
          <p:cNvPr id="11" name="Text 9"/>
          <p:cNvSpPr/>
          <p:nvPr/>
        </p:nvSpPr>
        <p:spPr>
          <a:xfrm>
            <a:off x="7535585" y="5969556"/>
            <a:ext cx="611231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272525"/>
                </a:solidFill>
                <a:latin typeface="Montserrat" pitchFamily="34" charset="0"/>
                <a:ea typeface="Montserrat" pitchFamily="34" charset="-122"/>
                <a:cs typeface="Montserrat" pitchFamily="34" charset="-120"/>
              </a:rPr>
              <a:t>Customer Reach</a:t>
            </a:r>
            <a:endParaRPr lang="en-US" sz="1700" dirty="0"/>
          </a:p>
        </p:txBody>
      </p:sp>
      <p:sp>
        <p:nvSpPr>
          <p:cNvPr id="12" name="Text 10"/>
          <p:cNvSpPr/>
          <p:nvPr/>
        </p:nvSpPr>
        <p:spPr>
          <a:xfrm>
            <a:off x="758309" y="6640116"/>
            <a:ext cx="13113782" cy="346710"/>
          </a:xfrm>
          <a:prstGeom prst="rect">
            <a:avLst/>
          </a:prstGeom>
          <a:noFill/>
          <a:ln/>
        </p:spPr>
        <p:txBody>
          <a:bodyPr wrap="none" lIns="0" tIns="0" rIns="0" bIns="0" rtlCol="0" anchor="t"/>
          <a:lstStyle/>
          <a:p>
            <a:pPr algn="l" marL="342900" indent="-342900">
              <a:lnSpc>
                <a:spcPts val="2700"/>
              </a:lnSpc>
              <a:buSzPct val="100000"/>
              <a:buChar char="•"/>
            </a:pP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85141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Chapter 1</a:t>
            </a:r>
            <a:endParaRPr lang="en-US" sz="2200" dirty="0"/>
          </a:p>
        </p:txBody>
      </p:sp>
      <p:sp>
        <p:nvSpPr>
          <p:cNvPr id="4" name="Text 1"/>
          <p:cNvSpPr/>
          <p:nvPr/>
        </p:nvSpPr>
        <p:spPr>
          <a:xfrm>
            <a:off x="758309" y="1424226"/>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The Current Landscape: A Literature Review</a:t>
            </a:r>
            <a:endParaRPr lang="en-US" sz="4450" dirty="0"/>
          </a:p>
        </p:txBody>
      </p:sp>
      <p:sp>
        <p:nvSpPr>
          <p:cNvPr id="5" name="Text 2"/>
          <p:cNvSpPr/>
          <p:nvPr/>
        </p:nvSpPr>
        <p:spPr>
          <a:xfrm>
            <a:off x="758309" y="3369469"/>
            <a:ext cx="3549372" cy="381381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Current academic literature highlights persistent challenges in campus printing, including inefficiencies, lack of transparency, and inconvenience for students. Many universities still rely on outdated systems that lead to long queues, limited customization options, and unpredictable costs.</a:t>
            </a:r>
            <a:endParaRPr lang="en-US" sz="1700" dirty="0"/>
          </a:p>
        </p:txBody>
      </p:sp>
      <p:sp>
        <p:nvSpPr>
          <p:cNvPr id="6" name="Text 3"/>
          <p:cNvSpPr/>
          <p:nvPr/>
        </p:nvSpPr>
        <p:spPr>
          <a:xfrm>
            <a:off x="4843939" y="3369469"/>
            <a:ext cx="3549372" cy="346710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Research also points to a significant disconnect between student needs for flexible, on-demand printing and the capabilities of existing print shops. This often results in frustration, wasted time, and suboptimal resource utilization for both students and print service providers.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97417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Chapter 2</a:t>
            </a:r>
            <a:endParaRPr lang="en-US" sz="2200" dirty="0"/>
          </a:p>
        </p:txBody>
      </p:sp>
      <p:sp>
        <p:nvSpPr>
          <p:cNvPr id="3" name="Text 1"/>
          <p:cNvSpPr/>
          <p:nvPr/>
        </p:nvSpPr>
        <p:spPr>
          <a:xfrm>
            <a:off x="758309" y="2546985"/>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Problem Statement</a:t>
            </a:r>
            <a:endParaRPr lang="en-US" sz="4450" dirty="0"/>
          </a:p>
        </p:txBody>
      </p:sp>
      <p:sp>
        <p:nvSpPr>
          <p:cNvPr id="4" name="Text 2"/>
          <p:cNvSpPr/>
          <p:nvPr/>
        </p:nvSpPr>
        <p:spPr>
          <a:xfrm>
            <a:off x="758309" y="3584615"/>
            <a:ext cx="13113782" cy="173355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Students frequently struggle to access fast, affordable, and high-quality printing services for academic needs such as assignments, project reports, theses, and resumes. College printers are often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overcrowded,</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result in out of ink. Traditional local print shops, meanwhile, lack digital infrastructure — leading to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long queues, unclear pricing, limited customization, and no online order facility</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Shop owners also face difficulty in reaching students digitally and managing orders efficiently. </a:t>
            </a:r>
            <a:endParaRPr lang="en-US" sz="1700" dirty="0"/>
          </a:p>
        </p:txBody>
      </p:sp>
      <p:sp>
        <p:nvSpPr>
          <p:cNvPr id="5" name="Text 3"/>
          <p:cNvSpPr/>
          <p:nvPr/>
        </p:nvSpPr>
        <p:spPr>
          <a:xfrm>
            <a:off x="758309" y="5561886"/>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There is a clear need for a digital solution that bridges this gap — providing students with convenient online access to trusted print services while empowering local print shops to grow and modernize their operations.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184023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Chapter 3</a:t>
            </a:r>
            <a:endParaRPr lang="en-US" sz="2200" dirty="0"/>
          </a:p>
        </p:txBody>
      </p:sp>
      <p:sp>
        <p:nvSpPr>
          <p:cNvPr id="3" name="Text 1"/>
          <p:cNvSpPr/>
          <p:nvPr/>
        </p:nvSpPr>
        <p:spPr>
          <a:xfrm>
            <a:off x="758309" y="2413040"/>
            <a:ext cx="11688723"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The PrintHub Solution: Technologies and Tools</a:t>
            </a:r>
            <a:endParaRPr lang="en-US" sz="4450" dirty="0"/>
          </a:p>
        </p:txBody>
      </p:sp>
      <p:sp>
        <p:nvSpPr>
          <p:cNvPr id="4" name="Text 2"/>
          <p:cNvSpPr/>
          <p:nvPr/>
        </p:nvSpPr>
        <p:spPr>
          <a:xfrm>
            <a:off x="758309" y="3450669"/>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PrintHub leverages a robust and scalable technology stack to deliver a seamless and efficient printing experience.</a:t>
            </a:r>
            <a:endParaRPr lang="en-US" sz="1700" dirty="0"/>
          </a:p>
        </p:txBody>
      </p:sp>
      <p:pic>
        <p:nvPicPr>
          <p:cNvPr id="5" name="Image 0" descr="preencoded.png">    </p:cNvPr>
          <p:cNvPicPr>
            <a:picLocks noChangeAspect="1"/>
          </p:cNvPicPr>
          <p:nvPr/>
        </p:nvPicPr>
        <p:blipFill>
          <a:blip r:embed="rId1"/>
          <a:stretch>
            <a:fillRect/>
          </a:stretch>
        </p:blipFill>
        <p:spPr>
          <a:xfrm>
            <a:off x="758309" y="4041100"/>
            <a:ext cx="541615" cy="541615"/>
          </a:xfrm>
          <a:prstGeom prst="rect">
            <a:avLst/>
          </a:prstGeom>
        </p:spPr>
      </p:pic>
      <p:sp>
        <p:nvSpPr>
          <p:cNvPr id="6" name="Text 3"/>
          <p:cNvSpPr/>
          <p:nvPr/>
        </p:nvSpPr>
        <p:spPr>
          <a:xfrm>
            <a:off x="1570673" y="416968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 Languages</a:t>
            </a:r>
            <a:endParaRPr lang="en-US" sz="2200" dirty="0"/>
          </a:p>
        </p:txBody>
      </p:sp>
      <p:sp>
        <p:nvSpPr>
          <p:cNvPr id="7" name="Text 4"/>
          <p:cNvSpPr/>
          <p:nvPr/>
        </p:nvSpPr>
        <p:spPr>
          <a:xfrm>
            <a:off x="1570673" y="4655820"/>
            <a:ext cx="3378398" cy="1733550"/>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Next.js, React, Node.js</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provide a powerful and agile full-stack development environment for dynamic web applications.</a:t>
            </a:r>
            <a:endParaRPr lang="en-US" sz="1700" dirty="0"/>
          </a:p>
        </p:txBody>
      </p:sp>
      <p:pic>
        <p:nvPicPr>
          <p:cNvPr id="8" name="Image 1" descr="preencoded.png">    </p:cNvPr>
          <p:cNvPicPr>
            <a:picLocks noChangeAspect="1"/>
          </p:cNvPicPr>
          <p:nvPr/>
        </p:nvPicPr>
        <p:blipFill>
          <a:blip r:embed="rId2"/>
          <a:stretch>
            <a:fillRect/>
          </a:stretch>
        </p:blipFill>
        <p:spPr>
          <a:xfrm>
            <a:off x="5219819" y="4041100"/>
            <a:ext cx="541615" cy="541615"/>
          </a:xfrm>
          <a:prstGeom prst="rect">
            <a:avLst/>
          </a:prstGeom>
        </p:spPr>
      </p:pic>
      <p:sp>
        <p:nvSpPr>
          <p:cNvPr id="9" name="Text 5"/>
          <p:cNvSpPr/>
          <p:nvPr/>
        </p:nvSpPr>
        <p:spPr>
          <a:xfrm>
            <a:off x="6032183" y="416968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Supabase</a:t>
            </a:r>
            <a:endParaRPr lang="en-US" sz="2200" dirty="0"/>
          </a:p>
        </p:txBody>
      </p:sp>
      <p:sp>
        <p:nvSpPr>
          <p:cNvPr id="10" name="Text 6"/>
          <p:cNvSpPr/>
          <p:nvPr/>
        </p:nvSpPr>
        <p:spPr>
          <a:xfrm>
            <a:off x="6032183" y="4655820"/>
            <a:ext cx="3378398" cy="173355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Offers a robust backend-as-a-service with real-time databases and authentication, accelerating development and ensuring data integrity.</a:t>
            </a:r>
            <a:endParaRPr lang="en-US" sz="1700" dirty="0"/>
          </a:p>
        </p:txBody>
      </p:sp>
      <p:pic>
        <p:nvPicPr>
          <p:cNvPr id="11" name="Image 2" descr="preencoded.png">    </p:cNvPr>
          <p:cNvPicPr>
            <a:picLocks noChangeAspect="1"/>
          </p:cNvPicPr>
          <p:nvPr/>
        </p:nvPicPr>
        <p:blipFill>
          <a:blip r:embed="rId3"/>
          <a:stretch>
            <a:fillRect/>
          </a:stretch>
        </p:blipFill>
        <p:spPr>
          <a:xfrm>
            <a:off x="9681329" y="4041100"/>
            <a:ext cx="541615" cy="541615"/>
          </a:xfrm>
          <a:prstGeom prst="rect">
            <a:avLst/>
          </a:prstGeom>
        </p:spPr>
      </p:pic>
      <p:sp>
        <p:nvSpPr>
          <p:cNvPr id="12" name="Text 7"/>
          <p:cNvSpPr/>
          <p:nvPr/>
        </p:nvSpPr>
        <p:spPr>
          <a:xfrm>
            <a:off x="10493693" y="416968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Vercel</a:t>
            </a:r>
            <a:endParaRPr lang="en-US" sz="2200" dirty="0"/>
          </a:p>
        </p:txBody>
      </p:sp>
      <p:sp>
        <p:nvSpPr>
          <p:cNvPr id="13" name="Text 8"/>
          <p:cNvSpPr/>
          <p:nvPr/>
        </p:nvSpPr>
        <p:spPr>
          <a:xfrm>
            <a:off x="10493693" y="4655820"/>
            <a:ext cx="3378398" cy="138684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Enables seamless deployment and hosting, ensuring high performance and scalability for the PrintHub platform.</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5058" y="365403"/>
            <a:ext cx="1748433" cy="218599"/>
          </a:xfrm>
          <a:prstGeom prst="rect">
            <a:avLst/>
          </a:prstGeom>
          <a:noFill/>
          <a:ln/>
        </p:spPr>
        <p:txBody>
          <a:bodyPr wrap="none" lIns="0" tIns="0" rIns="0" bIns="0" rtlCol="0" anchor="t"/>
          <a:lstStyle/>
          <a:p>
            <a:pPr algn="l" indent="0" marL="0">
              <a:lnSpc>
                <a:spcPts val="1700"/>
              </a:lnSpc>
              <a:buNone/>
            </a:pPr>
            <a:r>
              <a:rPr lang="en-US" sz="1350" b="1" dirty="0">
                <a:solidFill>
                  <a:srgbClr val="7068F4"/>
                </a:solidFill>
                <a:latin typeface="Barlow Bold" pitchFamily="34" charset="0"/>
                <a:ea typeface="Barlow Bold" pitchFamily="34" charset="-122"/>
                <a:cs typeface="Barlow Bold" pitchFamily="34" charset="-120"/>
              </a:rPr>
              <a:t>Chapter 4</a:t>
            </a:r>
            <a:endParaRPr lang="en-US" sz="1350" dirty="0"/>
          </a:p>
        </p:txBody>
      </p:sp>
      <p:sp>
        <p:nvSpPr>
          <p:cNvPr id="3" name="Text 1"/>
          <p:cNvSpPr/>
          <p:nvPr/>
        </p:nvSpPr>
        <p:spPr>
          <a:xfrm>
            <a:off x="465058" y="716875"/>
            <a:ext cx="7001589" cy="437078"/>
          </a:xfrm>
          <a:prstGeom prst="rect">
            <a:avLst/>
          </a:prstGeom>
          <a:noFill/>
          <a:ln/>
        </p:spPr>
        <p:txBody>
          <a:bodyPr wrap="none" lIns="0" tIns="0" rIns="0" bIns="0" rtlCol="0" anchor="t"/>
          <a:lstStyle/>
          <a:p>
            <a:pPr algn="l" indent="0" marL="0">
              <a:lnSpc>
                <a:spcPts val="3400"/>
              </a:lnSpc>
              <a:buNone/>
            </a:pPr>
            <a:r>
              <a:rPr lang="en-US" sz="2750" b="1" dirty="0">
                <a:solidFill>
                  <a:srgbClr val="7068F4"/>
                </a:solidFill>
                <a:latin typeface="Barlow Bold" pitchFamily="34" charset="0"/>
                <a:ea typeface="Barlow Bold" pitchFamily="34" charset="-122"/>
                <a:cs typeface="Barlow Bold" pitchFamily="34" charset="-120"/>
              </a:rPr>
              <a:t>Innovation at PrintHub: Beyond Basic Printing</a:t>
            </a:r>
            <a:endParaRPr lang="en-US" sz="2750" dirty="0"/>
          </a:p>
        </p:txBody>
      </p:sp>
      <p:sp>
        <p:nvSpPr>
          <p:cNvPr id="4" name="Shape 2"/>
          <p:cNvSpPr/>
          <p:nvPr/>
        </p:nvSpPr>
        <p:spPr>
          <a:xfrm>
            <a:off x="465058" y="1502688"/>
            <a:ext cx="531495" cy="1042273"/>
          </a:xfrm>
          <a:prstGeom prst="roundRect">
            <a:avLst>
              <a:gd name="adj" fmla="val 360043"/>
            </a:avLst>
          </a:prstGeom>
          <a:solidFill>
            <a:srgbClr val="EEEFF5"/>
          </a:solidFill>
          <a:ln/>
          <a:effectLst>
            <a:outerShdw sx="100000" sy="100000" kx="0" ky="0" algn="bl" rotWithShape="0" blurRad="33020" dist="16510" dir="13500000">
              <a:srgbClr val="ffffff">
                <a:alpha val="70000"/>
              </a:srgbClr>
            </a:outerShdw>
          </a:effectLst>
        </p:spPr>
      </p:sp>
      <p:sp>
        <p:nvSpPr>
          <p:cNvPr id="5" name="Text 3"/>
          <p:cNvSpPr/>
          <p:nvPr/>
        </p:nvSpPr>
        <p:spPr>
          <a:xfrm>
            <a:off x="631150" y="1899285"/>
            <a:ext cx="199311" cy="249079"/>
          </a:xfrm>
          <a:prstGeom prst="rect">
            <a:avLst/>
          </a:prstGeom>
          <a:noFill/>
          <a:ln/>
        </p:spPr>
        <p:txBody>
          <a:bodyPr wrap="none" lIns="0" tIns="0" rIns="0" bIns="0" rtlCol="0" anchor="t"/>
          <a:lstStyle/>
          <a:p>
            <a:pPr algn="l" indent="0" marL="0">
              <a:lnSpc>
                <a:spcPts val="1550"/>
              </a:lnSpc>
              <a:buNone/>
            </a:pPr>
            <a:r>
              <a:rPr lang="en-US" sz="1550" b="1" dirty="0">
                <a:solidFill>
                  <a:srgbClr val="272525"/>
                </a:solidFill>
                <a:latin typeface="Barlow Bold" pitchFamily="34" charset="0"/>
                <a:ea typeface="Barlow Bold" pitchFamily="34" charset="-122"/>
                <a:cs typeface="Barlow Bold" pitchFamily="34" charset="-120"/>
              </a:rPr>
              <a:t>1</a:t>
            </a:r>
            <a:endParaRPr lang="en-US" sz="1550" dirty="0"/>
          </a:p>
        </p:txBody>
      </p:sp>
      <p:sp>
        <p:nvSpPr>
          <p:cNvPr id="6" name="Text 4"/>
          <p:cNvSpPr/>
          <p:nvPr/>
        </p:nvSpPr>
        <p:spPr>
          <a:xfrm>
            <a:off x="1129427" y="1635562"/>
            <a:ext cx="1791295" cy="218599"/>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Barlow Bold" pitchFamily="34" charset="0"/>
                <a:ea typeface="Barlow Bold" pitchFamily="34" charset="-122"/>
                <a:cs typeface="Barlow Bold" pitchFamily="34" charset="-120"/>
              </a:rPr>
              <a:t>Intuitive Customization</a:t>
            </a:r>
            <a:endParaRPr lang="en-US" sz="1350" dirty="0"/>
          </a:p>
        </p:txBody>
      </p:sp>
      <p:sp>
        <p:nvSpPr>
          <p:cNvPr id="7" name="Text 5"/>
          <p:cNvSpPr/>
          <p:nvPr/>
        </p:nvSpPr>
        <p:spPr>
          <a:xfrm>
            <a:off x="1129427" y="1987034"/>
            <a:ext cx="6023729" cy="425053"/>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Montserrat" pitchFamily="34" charset="0"/>
                <a:ea typeface="Montserrat" pitchFamily="34" charset="-122"/>
                <a:cs typeface="Montserrat" pitchFamily="34" charset="-120"/>
              </a:rPr>
              <a:t>Students can easily select paper type, binding, color/B&amp;W, and more through a user-friendly interface.</a:t>
            </a:r>
            <a:endParaRPr lang="en-US" sz="1000" dirty="0"/>
          </a:p>
        </p:txBody>
      </p:sp>
      <p:sp>
        <p:nvSpPr>
          <p:cNvPr id="8" name="Shape 6"/>
          <p:cNvSpPr/>
          <p:nvPr/>
        </p:nvSpPr>
        <p:spPr>
          <a:xfrm>
            <a:off x="465058" y="2644616"/>
            <a:ext cx="531495" cy="1042273"/>
          </a:xfrm>
          <a:prstGeom prst="roundRect">
            <a:avLst>
              <a:gd name="adj" fmla="val 360043"/>
            </a:avLst>
          </a:prstGeom>
          <a:solidFill>
            <a:srgbClr val="EEEFF5"/>
          </a:solidFill>
          <a:ln/>
          <a:effectLst>
            <a:outerShdw sx="100000" sy="100000" kx="0" ky="0" algn="bl" rotWithShape="0" blurRad="33020" dist="16510" dir="13500000">
              <a:srgbClr val="ffffff">
                <a:alpha val="70000"/>
              </a:srgbClr>
            </a:outerShdw>
          </a:effectLst>
        </p:spPr>
      </p:sp>
      <p:sp>
        <p:nvSpPr>
          <p:cNvPr id="9" name="Text 7"/>
          <p:cNvSpPr/>
          <p:nvPr/>
        </p:nvSpPr>
        <p:spPr>
          <a:xfrm>
            <a:off x="631150" y="3041213"/>
            <a:ext cx="199311" cy="249079"/>
          </a:xfrm>
          <a:prstGeom prst="rect">
            <a:avLst/>
          </a:prstGeom>
          <a:noFill/>
          <a:ln/>
        </p:spPr>
        <p:txBody>
          <a:bodyPr wrap="none" lIns="0" tIns="0" rIns="0" bIns="0" rtlCol="0" anchor="t"/>
          <a:lstStyle/>
          <a:p>
            <a:pPr algn="l" indent="0" marL="0">
              <a:lnSpc>
                <a:spcPts val="1550"/>
              </a:lnSpc>
              <a:buNone/>
            </a:pPr>
            <a:r>
              <a:rPr lang="en-US" sz="1550" b="1" dirty="0">
                <a:solidFill>
                  <a:srgbClr val="272525"/>
                </a:solidFill>
                <a:latin typeface="Barlow Bold" pitchFamily="34" charset="0"/>
                <a:ea typeface="Barlow Bold" pitchFamily="34" charset="-122"/>
                <a:cs typeface="Barlow Bold" pitchFamily="34" charset="-120"/>
              </a:rPr>
              <a:t>2</a:t>
            </a:r>
            <a:endParaRPr lang="en-US" sz="1550" dirty="0"/>
          </a:p>
        </p:txBody>
      </p:sp>
      <p:sp>
        <p:nvSpPr>
          <p:cNvPr id="10" name="Text 8"/>
          <p:cNvSpPr/>
          <p:nvPr/>
        </p:nvSpPr>
        <p:spPr>
          <a:xfrm>
            <a:off x="1129427" y="2777490"/>
            <a:ext cx="1851660" cy="218599"/>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Barlow Bold" pitchFamily="34" charset="0"/>
                <a:ea typeface="Barlow Bold" pitchFamily="34" charset="-122"/>
                <a:cs typeface="Barlow Bold" pitchFamily="34" charset="-120"/>
              </a:rPr>
              <a:t>Real-time Transparency</a:t>
            </a:r>
            <a:endParaRPr lang="en-US" sz="1350" dirty="0"/>
          </a:p>
        </p:txBody>
      </p:sp>
      <p:sp>
        <p:nvSpPr>
          <p:cNvPr id="11" name="Text 9"/>
          <p:cNvSpPr/>
          <p:nvPr/>
        </p:nvSpPr>
        <p:spPr>
          <a:xfrm>
            <a:off x="1129427" y="3128963"/>
            <a:ext cx="6023729" cy="425053"/>
          </a:xfrm>
          <a:prstGeom prst="rect">
            <a:avLst/>
          </a:prstGeom>
          <a:noFill/>
          <a:ln/>
        </p:spPr>
        <p:txBody>
          <a:bodyPr wrap="square" lIns="0" tIns="0" rIns="0" bIns="0" rtlCol="0" anchor="t"/>
          <a:lstStyle/>
          <a:p>
            <a:pPr algn="l" indent="0" marL="0">
              <a:lnSpc>
                <a:spcPts val="1650"/>
              </a:lnSpc>
              <a:buNone/>
            </a:pPr>
            <a:r>
              <a:rPr lang="en-US" sz="1000" dirty="0">
                <a:solidFill>
                  <a:srgbClr val="272525"/>
                </a:solidFill>
                <a:latin typeface="Montserrat" pitchFamily="34" charset="0"/>
                <a:ea typeface="Montserrat" pitchFamily="34" charset="-122"/>
                <a:cs typeface="Montserrat" pitchFamily="34" charset="-120"/>
              </a:rPr>
              <a:t>Instant pricing updates and live order tracking provide complete transparency from upload to delivery.</a:t>
            </a:r>
            <a:endParaRPr lang="en-US" sz="1000" dirty="0"/>
          </a:p>
        </p:txBody>
      </p:sp>
      <p:sp>
        <p:nvSpPr>
          <p:cNvPr id="12" name="Shape 10"/>
          <p:cNvSpPr/>
          <p:nvPr/>
        </p:nvSpPr>
        <p:spPr>
          <a:xfrm>
            <a:off x="465058" y="3786545"/>
            <a:ext cx="531495" cy="829747"/>
          </a:xfrm>
          <a:prstGeom prst="roundRect">
            <a:avLst>
              <a:gd name="adj" fmla="val 360043"/>
            </a:avLst>
          </a:prstGeom>
          <a:solidFill>
            <a:srgbClr val="EEEFF5"/>
          </a:solidFill>
          <a:ln/>
          <a:effectLst>
            <a:outerShdw sx="100000" sy="100000" kx="0" ky="0" algn="bl" rotWithShape="0" blurRad="33020" dist="16510" dir="13500000">
              <a:srgbClr val="ffffff">
                <a:alpha val="70000"/>
              </a:srgbClr>
            </a:outerShdw>
          </a:effectLst>
        </p:spPr>
      </p:sp>
      <p:sp>
        <p:nvSpPr>
          <p:cNvPr id="13" name="Text 11"/>
          <p:cNvSpPr/>
          <p:nvPr/>
        </p:nvSpPr>
        <p:spPr>
          <a:xfrm>
            <a:off x="631150" y="4076819"/>
            <a:ext cx="199311" cy="249079"/>
          </a:xfrm>
          <a:prstGeom prst="rect">
            <a:avLst/>
          </a:prstGeom>
          <a:noFill/>
          <a:ln/>
        </p:spPr>
        <p:txBody>
          <a:bodyPr wrap="none" lIns="0" tIns="0" rIns="0" bIns="0" rtlCol="0" anchor="t"/>
          <a:lstStyle/>
          <a:p>
            <a:pPr algn="l" indent="0" marL="0">
              <a:lnSpc>
                <a:spcPts val="1550"/>
              </a:lnSpc>
              <a:buNone/>
            </a:pPr>
            <a:r>
              <a:rPr lang="en-US" sz="1550" b="1" dirty="0">
                <a:solidFill>
                  <a:srgbClr val="272525"/>
                </a:solidFill>
                <a:latin typeface="Barlow Bold" pitchFamily="34" charset="0"/>
                <a:ea typeface="Barlow Bold" pitchFamily="34" charset="-122"/>
                <a:cs typeface="Barlow Bold" pitchFamily="34" charset="-120"/>
              </a:rPr>
              <a:t>3</a:t>
            </a:r>
            <a:endParaRPr lang="en-US" sz="1550" dirty="0"/>
          </a:p>
        </p:txBody>
      </p:sp>
      <p:sp>
        <p:nvSpPr>
          <p:cNvPr id="14" name="Text 12"/>
          <p:cNvSpPr/>
          <p:nvPr/>
        </p:nvSpPr>
        <p:spPr>
          <a:xfrm>
            <a:off x="1129427" y="3919418"/>
            <a:ext cx="2351723" cy="218599"/>
          </a:xfrm>
          <a:prstGeom prst="rect">
            <a:avLst/>
          </a:prstGeom>
          <a:noFill/>
          <a:ln/>
        </p:spPr>
        <p:txBody>
          <a:bodyPr wrap="none" lIns="0" tIns="0" rIns="0" bIns="0" rtlCol="0" anchor="t"/>
          <a:lstStyle/>
          <a:p>
            <a:pPr algn="l" indent="0" marL="0">
              <a:lnSpc>
                <a:spcPts val="1700"/>
              </a:lnSpc>
              <a:buNone/>
            </a:pPr>
            <a:r>
              <a:rPr lang="en-US" sz="1350" b="1" dirty="0">
                <a:solidFill>
                  <a:srgbClr val="272525"/>
                </a:solidFill>
                <a:latin typeface="Barlow Bold" pitchFamily="34" charset="0"/>
                <a:ea typeface="Barlow Bold" pitchFamily="34" charset="-122"/>
                <a:cs typeface="Barlow Bold" pitchFamily="34" charset="-120"/>
              </a:rPr>
              <a:t>Integrated Management Portal</a:t>
            </a:r>
            <a:endParaRPr lang="en-US" sz="1350" dirty="0"/>
          </a:p>
        </p:txBody>
      </p:sp>
      <p:sp>
        <p:nvSpPr>
          <p:cNvPr id="15" name="Text 13"/>
          <p:cNvSpPr/>
          <p:nvPr/>
        </p:nvSpPr>
        <p:spPr>
          <a:xfrm>
            <a:off x="1129427" y="4270891"/>
            <a:ext cx="6023729" cy="212527"/>
          </a:xfrm>
          <a:prstGeom prst="rect">
            <a:avLst/>
          </a:prstGeom>
          <a:noFill/>
          <a:ln/>
        </p:spPr>
        <p:txBody>
          <a:bodyPr wrap="none" lIns="0" tIns="0" rIns="0" bIns="0" rtlCol="0" anchor="t"/>
          <a:lstStyle/>
          <a:p>
            <a:pPr algn="l" indent="0" marL="0">
              <a:lnSpc>
                <a:spcPts val="1650"/>
              </a:lnSpc>
              <a:buNone/>
            </a:pPr>
            <a:r>
              <a:rPr lang="en-US" sz="1000" dirty="0">
                <a:solidFill>
                  <a:srgbClr val="272525"/>
                </a:solidFill>
                <a:latin typeface="Montserrat" pitchFamily="34" charset="0"/>
                <a:ea typeface="Montserrat" pitchFamily="34" charset="-122"/>
                <a:cs typeface="Montserrat" pitchFamily="34" charset="-120"/>
              </a:rPr>
              <a:t>Dedicated portal for print shops to manage orders, set services, and optimize operations.</a:t>
            </a:r>
            <a:endParaRPr lang="en-US" sz="1000" dirty="0"/>
          </a:p>
        </p:txBody>
      </p:sp>
      <p:sp>
        <p:nvSpPr>
          <p:cNvPr id="16" name="Text 14"/>
          <p:cNvSpPr/>
          <p:nvPr/>
        </p:nvSpPr>
        <p:spPr>
          <a:xfrm>
            <a:off x="7484864" y="1472803"/>
            <a:ext cx="6688098" cy="797243"/>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latin typeface="Montserrat" pitchFamily="34" charset="0"/>
                <a:ea typeface="Montserrat" pitchFamily="34" charset="-122"/>
                <a:cs typeface="Montserrat" pitchFamily="34" charset="-120"/>
              </a:rPr>
              <a:t>PrintHub isn't just a printing service; it's a comprehensive ecosystem designed to bridge the gap between student needs and print shop capabilities, incorporating features that set it apart.</a:t>
            </a:r>
            <a:endParaRPr lang="en-US" sz="1300" dirty="0"/>
          </a:p>
        </p:txBody>
      </p:sp>
      <p:pic>
        <p:nvPicPr>
          <p:cNvPr id="17" name="Image 0" descr="preencoded.png">    </p:cNvPr>
          <p:cNvPicPr>
            <a:picLocks noChangeAspect="1"/>
          </p:cNvPicPr>
          <p:nvPr/>
        </p:nvPicPr>
        <p:blipFill>
          <a:blip r:embed="rId1"/>
          <a:stretch>
            <a:fillRect/>
          </a:stretch>
        </p:blipFill>
        <p:spPr>
          <a:xfrm>
            <a:off x="7484864" y="2419469"/>
            <a:ext cx="6688098" cy="66880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61650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Chapter 5</a:t>
            </a:r>
            <a:endParaRPr lang="en-US" sz="2200" dirty="0"/>
          </a:p>
        </p:txBody>
      </p:sp>
      <p:sp>
        <p:nvSpPr>
          <p:cNvPr id="3" name="Text 1"/>
          <p:cNvSpPr/>
          <p:nvPr/>
        </p:nvSpPr>
        <p:spPr>
          <a:xfrm>
            <a:off x="758309" y="1189315"/>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Proposed Solution</a:t>
            </a:r>
            <a:endParaRPr lang="en-US" sz="4450" dirty="0"/>
          </a:p>
        </p:txBody>
      </p:sp>
      <p:sp>
        <p:nvSpPr>
          <p:cNvPr id="4" name="Text 2"/>
          <p:cNvSpPr/>
          <p:nvPr/>
        </p:nvSpPr>
        <p:spPr>
          <a:xfrm>
            <a:off x="758309" y="2226945"/>
            <a:ext cx="13113782" cy="1040130"/>
          </a:xfrm>
          <a:prstGeom prst="rect">
            <a:avLst/>
          </a:prstGeom>
          <a:noFill/>
          <a:ln/>
        </p:spPr>
        <p:txBody>
          <a:bodyPr wrap="square" lIns="0" tIns="0" rIns="0" bIns="0" rtlCol="0" anchor="t"/>
          <a:lstStyle/>
          <a:p>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PrintHub</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is a digital platform designed to seamlessly connect students with nearby trusted print shops. It offers a </a:t>
            </a:r>
            <a:pPr algn="l" indent="0" marL="0">
              <a:lnSpc>
                <a:spcPts val="2700"/>
              </a:lnSpc>
              <a:buNone/>
            </a:pPr>
            <a:r>
              <a:rPr lang="en-US" sz="1700" b="1" dirty="0">
                <a:solidFill>
                  <a:srgbClr val="272525"/>
                </a:solidFill>
                <a:latin typeface="Montserrat" pitchFamily="34" charset="0"/>
                <a:ea typeface="Montserrat" pitchFamily="34" charset="-122"/>
                <a:cs typeface="Montserrat" pitchFamily="34" charset="-120"/>
              </a:rPr>
              <a:t>convenient, affordable, and efficient</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way to get academic printing tasks done — including assignments, project reports, theses, resumes, and study material.</a:t>
            </a:r>
            <a:endParaRPr lang="en-US" sz="1700" dirty="0"/>
          </a:p>
        </p:txBody>
      </p:sp>
      <p:sp>
        <p:nvSpPr>
          <p:cNvPr id="5" name="Shape 3"/>
          <p:cNvSpPr/>
          <p:nvPr/>
        </p:nvSpPr>
        <p:spPr>
          <a:xfrm>
            <a:off x="758309" y="3510796"/>
            <a:ext cx="13113782" cy="3511868"/>
          </a:xfrm>
          <a:prstGeom prst="roundRect">
            <a:avLst>
              <a:gd name="adj" fmla="val 5552"/>
            </a:avLst>
          </a:prstGeom>
          <a:noFill/>
          <a:ln w="7620">
            <a:solidFill>
              <a:srgbClr val="000000">
                <a:alpha val="8000"/>
              </a:srgbClr>
            </a:solidFill>
            <a:prstDash val="solid"/>
          </a:ln>
        </p:spPr>
      </p:sp>
      <p:sp>
        <p:nvSpPr>
          <p:cNvPr id="6" name="Shape 4"/>
          <p:cNvSpPr/>
          <p:nvPr/>
        </p:nvSpPr>
        <p:spPr>
          <a:xfrm>
            <a:off x="765929" y="3518416"/>
            <a:ext cx="13098542" cy="621744"/>
          </a:xfrm>
          <a:prstGeom prst="rect">
            <a:avLst/>
          </a:prstGeom>
          <a:solidFill>
            <a:srgbClr val="FFFFFF">
              <a:alpha val="4000"/>
            </a:srgbClr>
          </a:solidFill>
          <a:ln/>
        </p:spPr>
      </p:sp>
      <p:sp>
        <p:nvSpPr>
          <p:cNvPr id="7" name="Text 5"/>
          <p:cNvSpPr/>
          <p:nvPr/>
        </p:nvSpPr>
        <p:spPr>
          <a:xfrm>
            <a:off x="982504" y="3655933"/>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The platform will allow students to:</a:t>
            </a:r>
            <a:endParaRPr lang="en-US" sz="1700" dirty="0"/>
          </a:p>
        </p:txBody>
      </p:sp>
      <p:sp>
        <p:nvSpPr>
          <p:cNvPr id="8" name="Text 6"/>
          <p:cNvSpPr/>
          <p:nvPr/>
        </p:nvSpPr>
        <p:spPr>
          <a:xfrm>
            <a:off x="7535585" y="3655933"/>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At the same time, print shop owners will get:</a:t>
            </a:r>
            <a:endParaRPr lang="en-US" sz="1700" dirty="0"/>
          </a:p>
        </p:txBody>
      </p:sp>
      <p:sp>
        <p:nvSpPr>
          <p:cNvPr id="9" name="Shape 7"/>
          <p:cNvSpPr/>
          <p:nvPr/>
        </p:nvSpPr>
        <p:spPr>
          <a:xfrm>
            <a:off x="765929" y="4140160"/>
            <a:ext cx="13098542" cy="2874883"/>
          </a:xfrm>
          <a:prstGeom prst="rect">
            <a:avLst/>
          </a:prstGeom>
          <a:solidFill>
            <a:srgbClr val="000000">
              <a:alpha val="4000"/>
            </a:srgbClr>
          </a:solidFill>
          <a:ln/>
        </p:spPr>
      </p:sp>
      <p:sp>
        <p:nvSpPr>
          <p:cNvPr id="10" name="Text 8"/>
          <p:cNvSpPr/>
          <p:nvPr/>
        </p:nvSpPr>
        <p:spPr>
          <a:xfrm>
            <a:off x="982504" y="4277678"/>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Upload documents online.</a:t>
            </a:r>
            <a:endParaRPr lang="en-US" sz="1700" dirty="0"/>
          </a:p>
        </p:txBody>
      </p:sp>
      <p:sp>
        <p:nvSpPr>
          <p:cNvPr id="11" name="Text 9"/>
          <p:cNvSpPr/>
          <p:nvPr/>
        </p:nvSpPr>
        <p:spPr>
          <a:xfrm>
            <a:off x="982504" y="4754285"/>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Customize print options (paper type, binding,                  </a:t>
            </a:r>
            <a:endParaRPr lang="en-US" sz="1700" dirty="0"/>
          </a:p>
        </p:txBody>
      </p:sp>
      <p:sp>
        <p:nvSpPr>
          <p:cNvPr id="12" name="Text 10"/>
          <p:cNvSpPr/>
          <p:nvPr/>
        </p:nvSpPr>
        <p:spPr>
          <a:xfrm>
            <a:off x="982504" y="5230892"/>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color/B&amp;W, etc.).</a:t>
            </a:r>
            <a:endParaRPr lang="en-US" sz="1700" dirty="0"/>
          </a:p>
        </p:txBody>
      </p:sp>
      <p:sp>
        <p:nvSpPr>
          <p:cNvPr id="13" name="Text 11"/>
          <p:cNvSpPr/>
          <p:nvPr/>
        </p:nvSpPr>
        <p:spPr>
          <a:xfrm>
            <a:off x="982504" y="5707499"/>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View transparent pricing instantly.</a:t>
            </a:r>
            <a:endParaRPr lang="en-US" sz="1700" dirty="0"/>
          </a:p>
        </p:txBody>
      </p:sp>
      <p:sp>
        <p:nvSpPr>
          <p:cNvPr id="14" name="Text 12"/>
          <p:cNvSpPr/>
          <p:nvPr/>
        </p:nvSpPr>
        <p:spPr>
          <a:xfrm>
            <a:off x="982504" y="6184106"/>
            <a:ext cx="6112312"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Track order status in real-time</a:t>
            </a:r>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College delivery or nearby pickup.</a:t>
            </a:r>
            <a:endParaRPr lang="en-US" sz="1700" dirty="0"/>
          </a:p>
        </p:txBody>
      </p:sp>
      <p:sp>
        <p:nvSpPr>
          <p:cNvPr id="15" name="Text 13"/>
          <p:cNvSpPr/>
          <p:nvPr/>
        </p:nvSpPr>
        <p:spPr>
          <a:xfrm>
            <a:off x="7535585" y="4277678"/>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A dedicated portal to receive and manage orders.</a:t>
            </a:r>
            <a:endParaRPr lang="en-US" sz="1700" dirty="0"/>
          </a:p>
        </p:txBody>
      </p:sp>
      <p:sp>
        <p:nvSpPr>
          <p:cNvPr id="16" name="Text 14"/>
          <p:cNvSpPr/>
          <p:nvPr/>
        </p:nvSpPr>
        <p:spPr>
          <a:xfrm>
            <a:off x="7535585" y="4754285"/>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Tools to set prices, offer services, and schedule</a:t>
            </a:r>
            <a:endParaRPr lang="en-US" sz="1700" dirty="0"/>
          </a:p>
        </p:txBody>
      </p:sp>
      <p:sp>
        <p:nvSpPr>
          <p:cNvPr id="17" name="Text 15"/>
          <p:cNvSpPr/>
          <p:nvPr/>
        </p:nvSpPr>
        <p:spPr>
          <a:xfrm>
            <a:off x="7535585" y="5230892"/>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deliveries.</a:t>
            </a:r>
            <a:endParaRPr lang="en-US" sz="1700" dirty="0"/>
          </a:p>
        </p:txBody>
      </p:sp>
      <p:sp>
        <p:nvSpPr>
          <p:cNvPr id="18" name="Text 16"/>
          <p:cNvSpPr/>
          <p:nvPr/>
        </p:nvSpPr>
        <p:spPr>
          <a:xfrm>
            <a:off x="7535585" y="5707499"/>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Better visibility among student communities. </a:t>
            </a:r>
            <a:endParaRPr lang="en-US" sz="1700" dirty="0"/>
          </a:p>
        </p:txBody>
      </p:sp>
      <p:sp>
        <p:nvSpPr>
          <p:cNvPr id="19" name="Text 17"/>
          <p:cNvSpPr/>
          <p:nvPr/>
        </p:nvSpPr>
        <p:spPr>
          <a:xfrm>
            <a:off x="7535585" y="6184106"/>
            <a:ext cx="611231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     Insights to improve business performance</a:t>
            </a:r>
            <a:endParaRPr lang="en-US" sz="1700" dirty="0"/>
          </a:p>
        </p:txBody>
      </p:sp>
      <p:sp>
        <p:nvSpPr>
          <p:cNvPr id="20" name="Text 18"/>
          <p:cNvSpPr/>
          <p:nvPr/>
        </p:nvSpPr>
        <p:spPr>
          <a:xfrm>
            <a:off x="758309" y="7266384"/>
            <a:ext cx="13113782" cy="346710"/>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10766" y="322659"/>
            <a:ext cx="1544241" cy="193000"/>
          </a:xfrm>
          <a:prstGeom prst="rect">
            <a:avLst/>
          </a:prstGeom>
          <a:noFill/>
          <a:ln/>
        </p:spPr>
        <p:txBody>
          <a:bodyPr wrap="none" lIns="0" tIns="0" rIns="0" bIns="0" rtlCol="0" anchor="t"/>
          <a:lstStyle/>
          <a:p>
            <a:pPr algn="l" indent="0" marL="0">
              <a:lnSpc>
                <a:spcPts val="1500"/>
              </a:lnSpc>
              <a:buNone/>
            </a:pPr>
            <a:r>
              <a:rPr lang="en-US" sz="1200" b="1" dirty="0">
                <a:solidFill>
                  <a:srgbClr val="7068F4"/>
                </a:solidFill>
                <a:latin typeface="Barlow Bold" pitchFamily="34" charset="0"/>
                <a:ea typeface="Barlow Bold" pitchFamily="34" charset="-122"/>
                <a:cs typeface="Barlow Bold" pitchFamily="34" charset="-120"/>
              </a:rPr>
              <a:t>Chapter 6</a:t>
            </a:r>
            <a:endParaRPr lang="en-US" sz="1200" dirty="0"/>
          </a:p>
        </p:txBody>
      </p:sp>
      <p:sp>
        <p:nvSpPr>
          <p:cNvPr id="3" name="Text 1"/>
          <p:cNvSpPr/>
          <p:nvPr/>
        </p:nvSpPr>
        <p:spPr>
          <a:xfrm>
            <a:off x="410766" y="632936"/>
            <a:ext cx="5140643" cy="386001"/>
          </a:xfrm>
          <a:prstGeom prst="rect">
            <a:avLst/>
          </a:prstGeom>
          <a:noFill/>
          <a:ln/>
        </p:spPr>
        <p:txBody>
          <a:bodyPr wrap="none" lIns="0" tIns="0" rIns="0" bIns="0" rtlCol="0" anchor="t"/>
          <a:lstStyle/>
          <a:p>
            <a:pPr algn="l" indent="0" marL="0">
              <a:lnSpc>
                <a:spcPts val="3000"/>
              </a:lnSpc>
              <a:buNone/>
            </a:pPr>
            <a:r>
              <a:rPr lang="en-US" sz="2400" b="1" dirty="0">
                <a:solidFill>
                  <a:srgbClr val="7068F4"/>
                </a:solidFill>
                <a:latin typeface="Barlow Bold" pitchFamily="34" charset="0"/>
                <a:ea typeface="Barlow Bold" pitchFamily="34" charset="-122"/>
                <a:cs typeface="Barlow Bold" pitchFamily="34" charset="-120"/>
              </a:rPr>
              <a:t>Cost-Effectiveness &amp; Societal Impact</a:t>
            </a:r>
            <a:endParaRPr lang="en-US" sz="2400" dirty="0"/>
          </a:p>
        </p:txBody>
      </p:sp>
      <p:sp>
        <p:nvSpPr>
          <p:cNvPr id="4" name="Text 2"/>
          <p:cNvSpPr/>
          <p:nvPr/>
        </p:nvSpPr>
        <p:spPr>
          <a:xfrm>
            <a:off x="410766" y="1312188"/>
            <a:ext cx="1853089" cy="231577"/>
          </a:xfrm>
          <a:prstGeom prst="rect">
            <a:avLst/>
          </a:prstGeom>
          <a:noFill/>
          <a:ln/>
        </p:spPr>
        <p:txBody>
          <a:bodyPr wrap="none" lIns="0" tIns="0" rIns="0" bIns="0" rtlCol="0" anchor="t"/>
          <a:lstStyle/>
          <a:p>
            <a:pPr algn="l" indent="0" marL="0">
              <a:lnSpc>
                <a:spcPts val="1800"/>
              </a:lnSpc>
              <a:buNone/>
            </a:pPr>
            <a:r>
              <a:rPr lang="en-US" sz="1450" b="1" dirty="0">
                <a:solidFill>
                  <a:srgbClr val="7068F4"/>
                </a:solidFill>
                <a:latin typeface="Barlow Bold" pitchFamily="34" charset="0"/>
                <a:ea typeface="Barlow Bold" pitchFamily="34" charset="-122"/>
                <a:cs typeface="Barlow Bold" pitchFamily="34" charset="-120"/>
              </a:rPr>
              <a:t>Cost-Effectiveness</a:t>
            </a:r>
            <a:endParaRPr lang="en-US" sz="1450" dirty="0"/>
          </a:p>
        </p:txBody>
      </p:sp>
      <p:sp>
        <p:nvSpPr>
          <p:cNvPr id="5" name="Text 3"/>
          <p:cNvSpPr/>
          <p:nvPr/>
        </p:nvSpPr>
        <p:spPr>
          <a:xfrm>
            <a:off x="410766" y="1661041"/>
            <a:ext cx="6761321" cy="375523"/>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Reduced Overheads:</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Digital order management minimizes manual errors and administrative costs for print shops.</a:t>
            </a:r>
            <a:endParaRPr lang="en-US" sz="900" dirty="0"/>
          </a:p>
        </p:txBody>
      </p:sp>
      <p:sp>
        <p:nvSpPr>
          <p:cNvPr id="6" name="Text 4"/>
          <p:cNvSpPr/>
          <p:nvPr/>
        </p:nvSpPr>
        <p:spPr>
          <a:xfrm>
            <a:off x="410766" y="2077641"/>
            <a:ext cx="6761321" cy="187762"/>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Optimized Resources:</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Print shops can better manage inventory and staffing based on predictable demand.</a:t>
            </a:r>
            <a:endParaRPr lang="en-US" sz="900" dirty="0"/>
          </a:p>
        </p:txBody>
      </p:sp>
      <p:sp>
        <p:nvSpPr>
          <p:cNvPr id="7" name="Text 5"/>
          <p:cNvSpPr/>
          <p:nvPr/>
        </p:nvSpPr>
        <p:spPr>
          <a:xfrm>
            <a:off x="410766" y="2306479"/>
            <a:ext cx="6761321" cy="187762"/>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Competitive Pricing:</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Increased efficiency allows for more attractive pricing for students, ensuring accessibility.</a:t>
            </a:r>
            <a:endParaRPr lang="en-US" sz="900" dirty="0"/>
          </a:p>
        </p:txBody>
      </p:sp>
      <p:pic>
        <p:nvPicPr>
          <p:cNvPr id="8" name="Image 0" descr="preencoded.png">    </p:cNvPr>
          <p:cNvPicPr>
            <a:picLocks noChangeAspect="1"/>
          </p:cNvPicPr>
          <p:nvPr/>
        </p:nvPicPr>
        <p:blipFill>
          <a:blip r:embed="rId1"/>
          <a:stretch>
            <a:fillRect/>
          </a:stretch>
        </p:blipFill>
        <p:spPr>
          <a:xfrm>
            <a:off x="410766" y="2626162"/>
            <a:ext cx="6761321" cy="6761321"/>
          </a:xfrm>
          <a:prstGeom prst="rect">
            <a:avLst/>
          </a:prstGeom>
        </p:spPr>
      </p:pic>
      <p:sp>
        <p:nvSpPr>
          <p:cNvPr id="9" name="Text 6"/>
          <p:cNvSpPr/>
          <p:nvPr/>
        </p:nvSpPr>
        <p:spPr>
          <a:xfrm>
            <a:off x="7465933" y="1312188"/>
            <a:ext cx="1853089" cy="231577"/>
          </a:xfrm>
          <a:prstGeom prst="rect">
            <a:avLst/>
          </a:prstGeom>
          <a:noFill/>
          <a:ln/>
        </p:spPr>
        <p:txBody>
          <a:bodyPr wrap="none" lIns="0" tIns="0" rIns="0" bIns="0" rtlCol="0" anchor="t"/>
          <a:lstStyle/>
          <a:p>
            <a:pPr algn="l" indent="0" marL="0">
              <a:lnSpc>
                <a:spcPts val="1800"/>
              </a:lnSpc>
              <a:buNone/>
            </a:pPr>
            <a:r>
              <a:rPr lang="en-US" sz="1450" b="1" dirty="0">
                <a:solidFill>
                  <a:srgbClr val="7068F4"/>
                </a:solidFill>
                <a:latin typeface="Barlow Bold" pitchFamily="34" charset="0"/>
                <a:ea typeface="Barlow Bold" pitchFamily="34" charset="-122"/>
                <a:cs typeface="Barlow Bold" pitchFamily="34" charset="-120"/>
              </a:rPr>
              <a:t>Societal Impact</a:t>
            </a:r>
            <a:endParaRPr lang="en-US" sz="1450" dirty="0"/>
          </a:p>
        </p:txBody>
      </p:sp>
      <p:sp>
        <p:nvSpPr>
          <p:cNvPr id="10" name="Text 7"/>
          <p:cNvSpPr/>
          <p:nvPr/>
        </p:nvSpPr>
        <p:spPr>
          <a:xfrm>
            <a:off x="7465933" y="1661041"/>
            <a:ext cx="6761321" cy="375523"/>
          </a:xfrm>
          <a:prstGeom prst="rect">
            <a:avLst/>
          </a:prstGeom>
          <a:noFill/>
          <a:ln/>
        </p:spPr>
        <p:txBody>
          <a:bodyPr wrap="squar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Student Empowerment:</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Saves time, reduces stress, and provides convenient access to essential academic resources.</a:t>
            </a:r>
            <a:endParaRPr lang="en-US" sz="900" dirty="0"/>
          </a:p>
        </p:txBody>
      </p:sp>
      <p:sp>
        <p:nvSpPr>
          <p:cNvPr id="11" name="Text 8"/>
          <p:cNvSpPr/>
          <p:nvPr/>
        </p:nvSpPr>
        <p:spPr>
          <a:xfrm>
            <a:off x="7465933" y="2077641"/>
            <a:ext cx="6761321" cy="187762"/>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Local Business Growth:</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Boosts visibility and revenue for local print shops within university communities.</a:t>
            </a:r>
            <a:endParaRPr lang="en-US" sz="900" dirty="0"/>
          </a:p>
        </p:txBody>
      </p:sp>
      <p:sp>
        <p:nvSpPr>
          <p:cNvPr id="12" name="Text 9"/>
          <p:cNvSpPr/>
          <p:nvPr/>
        </p:nvSpPr>
        <p:spPr>
          <a:xfrm>
            <a:off x="7465933" y="2306479"/>
            <a:ext cx="6761321" cy="187762"/>
          </a:xfrm>
          <a:prstGeom prst="rect">
            <a:avLst/>
          </a:prstGeom>
          <a:noFill/>
          <a:ln/>
        </p:spPr>
        <p:txBody>
          <a:bodyPr wrap="none" lIns="0" tIns="0" rIns="0" bIns="0" rtlCol="0" anchor="t"/>
          <a:lstStyle/>
          <a:p>
            <a:pPr algn="l" marL="342900" indent="-342900">
              <a:lnSpc>
                <a:spcPts val="1450"/>
              </a:lnSpc>
              <a:buSzPct val="100000"/>
              <a:buChar char="•"/>
            </a:pPr>
            <a:r>
              <a:rPr lang="en-US" sz="900" b="1" dirty="0">
                <a:solidFill>
                  <a:srgbClr val="272525"/>
                </a:solidFill>
                <a:latin typeface="Montserrat" pitchFamily="34" charset="0"/>
                <a:ea typeface="Montserrat" pitchFamily="34" charset="-122"/>
                <a:cs typeface="Montserrat" pitchFamily="34" charset="-120"/>
              </a:rPr>
              <a:t>Environmental Benefits:</a:t>
            </a:r>
            <a:pPr algn="l" indent="0" marL="0">
              <a:lnSpc>
                <a:spcPts val="1450"/>
              </a:lnSpc>
              <a:buNone/>
            </a:pPr>
            <a:r>
              <a:rPr lang="en-US" sz="900" dirty="0">
                <a:solidFill>
                  <a:srgbClr val="272525"/>
                </a:solidFill>
                <a:latin typeface="Montserrat" pitchFamily="34" charset="0"/>
                <a:ea typeface="Montserrat" pitchFamily="34" charset="-122"/>
                <a:cs typeface="Montserrat" pitchFamily="34" charset="-120"/>
              </a:rPr>
              <a:t> Potential for reduced paper waste through optimized printing and better tracking.</a:t>
            </a:r>
            <a:endParaRPr lang="en-US" sz="900" dirty="0"/>
          </a:p>
        </p:txBody>
      </p:sp>
      <p:pic>
        <p:nvPicPr>
          <p:cNvPr id="13" name="Image 1" descr="preencoded.png">    </p:cNvPr>
          <p:cNvPicPr>
            <a:picLocks noChangeAspect="1"/>
          </p:cNvPicPr>
          <p:nvPr/>
        </p:nvPicPr>
        <p:blipFill>
          <a:blip r:embed="rId2"/>
          <a:stretch>
            <a:fillRect/>
          </a:stretch>
        </p:blipFill>
        <p:spPr>
          <a:xfrm>
            <a:off x="7465933" y="2626162"/>
            <a:ext cx="6761321" cy="67613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15955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7068F4"/>
                </a:solidFill>
                <a:latin typeface="Barlow Bold" pitchFamily="34" charset="0"/>
                <a:ea typeface="Barlow Bold" pitchFamily="34" charset="-122"/>
                <a:cs typeface="Barlow Bold" pitchFamily="34" charset="-120"/>
              </a:rPr>
              <a:t>Chapter 7</a:t>
            </a:r>
            <a:endParaRPr lang="en-US" sz="2200" dirty="0"/>
          </a:p>
        </p:txBody>
      </p:sp>
      <p:sp>
        <p:nvSpPr>
          <p:cNvPr id="3" name="Text 1"/>
          <p:cNvSpPr/>
          <p:nvPr/>
        </p:nvSpPr>
        <p:spPr>
          <a:xfrm>
            <a:off x="758309" y="1732359"/>
            <a:ext cx="8804196" cy="712708"/>
          </a:xfrm>
          <a:prstGeom prst="rect">
            <a:avLst/>
          </a:prstGeom>
          <a:noFill/>
          <a:ln/>
        </p:spPr>
        <p:txBody>
          <a:bodyPr wrap="none" lIns="0" tIns="0" rIns="0" bIns="0" rtlCol="0" anchor="t"/>
          <a:lstStyle/>
          <a:p>
            <a:pPr algn="l"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Additional Work &amp; Future Roadmap</a:t>
            </a:r>
            <a:endParaRPr lang="en-US" sz="4450" dirty="0"/>
          </a:p>
        </p:txBody>
      </p:sp>
      <p:sp>
        <p:nvSpPr>
          <p:cNvPr id="4" name="Text 2"/>
          <p:cNvSpPr/>
          <p:nvPr/>
        </p:nvSpPr>
        <p:spPr>
          <a:xfrm>
            <a:off x="758309" y="2769989"/>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While PrintHub offers a robust solution today, our vision extends to continuous improvement and expansion.</a:t>
            </a:r>
            <a:endParaRPr lang="en-US" sz="1700" dirty="0"/>
          </a:p>
        </p:txBody>
      </p:sp>
      <p:sp>
        <p:nvSpPr>
          <p:cNvPr id="5" name="Shape 3"/>
          <p:cNvSpPr/>
          <p:nvPr/>
        </p:nvSpPr>
        <p:spPr>
          <a:xfrm>
            <a:off x="758309" y="3360420"/>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6" name="Text 4"/>
          <p:cNvSpPr/>
          <p:nvPr/>
        </p:nvSpPr>
        <p:spPr>
          <a:xfrm>
            <a:off x="830997" y="339036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1</a:t>
            </a:r>
            <a:endParaRPr lang="en-US" sz="2650" dirty="0"/>
          </a:p>
        </p:txBody>
      </p:sp>
      <p:sp>
        <p:nvSpPr>
          <p:cNvPr id="7" name="Text 5"/>
          <p:cNvSpPr/>
          <p:nvPr/>
        </p:nvSpPr>
        <p:spPr>
          <a:xfrm>
            <a:off x="1462326" y="3401020"/>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Advanced Analytics</a:t>
            </a:r>
            <a:endParaRPr lang="en-US" sz="2650" dirty="0"/>
          </a:p>
        </p:txBody>
      </p:sp>
      <p:sp>
        <p:nvSpPr>
          <p:cNvPr id="8" name="Text 6"/>
          <p:cNvSpPr/>
          <p:nvPr/>
        </p:nvSpPr>
        <p:spPr>
          <a:xfrm>
            <a:off x="1462326" y="3958471"/>
            <a:ext cx="5717500" cy="69342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Developing deeper insights for print shops on peak hours, popular services, and customer behavior.</a:t>
            </a:r>
            <a:endParaRPr lang="en-US" sz="1700" dirty="0"/>
          </a:p>
        </p:txBody>
      </p:sp>
      <p:sp>
        <p:nvSpPr>
          <p:cNvPr id="9" name="Shape 7"/>
          <p:cNvSpPr/>
          <p:nvPr/>
        </p:nvSpPr>
        <p:spPr>
          <a:xfrm>
            <a:off x="7450574" y="3360420"/>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0" name="Text 8"/>
          <p:cNvSpPr/>
          <p:nvPr/>
        </p:nvSpPr>
        <p:spPr>
          <a:xfrm>
            <a:off x="7523262" y="339036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2</a:t>
            </a:r>
            <a:endParaRPr lang="en-US" sz="2650" dirty="0"/>
          </a:p>
        </p:txBody>
      </p:sp>
      <p:sp>
        <p:nvSpPr>
          <p:cNvPr id="11" name="Text 9"/>
          <p:cNvSpPr/>
          <p:nvPr/>
        </p:nvSpPr>
        <p:spPr>
          <a:xfrm>
            <a:off x="8154591" y="3401020"/>
            <a:ext cx="4698444" cy="427553"/>
          </a:xfrm>
          <a:prstGeom prst="rect">
            <a:avLst/>
          </a:prstGeom>
          <a:noFill/>
          <a:ln/>
        </p:spPr>
        <p:txBody>
          <a:bodyPr wrap="none" lIns="0" tIns="0" rIns="0" bIns="0" rtlCol="0" anchor="t"/>
          <a:lstStyle/>
          <a:p>
            <a:pPr algn="l"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AI-Powered Recommendations</a:t>
            </a:r>
            <a:endParaRPr lang="en-US" sz="2650" dirty="0"/>
          </a:p>
        </p:txBody>
      </p:sp>
      <p:sp>
        <p:nvSpPr>
          <p:cNvPr id="12" name="Text 10"/>
          <p:cNvSpPr/>
          <p:nvPr/>
        </p:nvSpPr>
        <p:spPr>
          <a:xfrm>
            <a:off x="8154591" y="3958471"/>
            <a:ext cx="5717500"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Implementing AI to suggest optimal print settings or services based on document type and user history.</a:t>
            </a:r>
            <a:endParaRPr lang="en-US" sz="1700" dirty="0"/>
          </a:p>
        </p:txBody>
      </p:sp>
      <p:sp>
        <p:nvSpPr>
          <p:cNvPr id="13" name="Shape 11"/>
          <p:cNvSpPr/>
          <p:nvPr/>
        </p:nvSpPr>
        <p:spPr>
          <a:xfrm>
            <a:off x="758309" y="543186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4" name="Text 12"/>
          <p:cNvSpPr/>
          <p:nvPr/>
        </p:nvSpPr>
        <p:spPr>
          <a:xfrm>
            <a:off x="830997" y="546181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3</a:t>
            </a:r>
            <a:endParaRPr lang="en-US" sz="2650" dirty="0"/>
          </a:p>
        </p:txBody>
      </p:sp>
      <p:sp>
        <p:nvSpPr>
          <p:cNvPr id="15" name="Text 13"/>
          <p:cNvSpPr/>
          <p:nvPr/>
        </p:nvSpPr>
        <p:spPr>
          <a:xfrm>
            <a:off x="1462326" y="5472470"/>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Accessibility Features</a:t>
            </a:r>
            <a:endParaRPr lang="en-US" sz="2650" dirty="0"/>
          </a:p>
        </p:txBody>
      </p:sp>
      <p:sp>
        <p:nvSpPr>
          <p:cNvPr id="16" name="Text 14"/>
          <p:cNvSpPr/>
          <p:nvPr/>
        </p:nvSpPr>
        <p:spPr>
          <a:xfrm>
            <a:off x="1462326" y="6029920"/>
            <a:ext cx="5717500"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Enhancing the platform to be fully compliant and user-friendly for all students, including those with disabilities.</a:t>
            </a:r>
            <a:endParaRPr lang="en-US" sz="1700" dirty="0"/>
          </a:p>
        </p:txBody>
      </p:sp>
      <p:sp>
        <p:nvSpPr>
          <p:cNvPr id="17" name="Shape 15"/>
          <p:cNvSpPr/>
          <p:nvPr/>
        </p:nvSpPr>
        <p:spPr>
          <a:xfrm>
            <a:off x="7450574" y="5431869"/>
            <a:ext cx="487442" cy="487442"/>
          </a:xfrm>
          <a:prstGeom prst="roundRect">
            <a:avLst>
              <a:gd name="adj" fmla="val 40004"/>
            </a:avLst>
          </a:prstGeom>
          <a:solidFill>
            <a:srgbClr val="EEEFF5"/>
          </a:solidFill>
          <a:ln/>
          <a:effectLst>
            <a:outerShdw sx="100000" sy="100000" kx="0" ky="0" algn="bl" rotWithShape="0" blurRad="53340" dist="26670" dir="13500000">
              <a:srgbClr val="ffffff">
                <a:alpha val="70000"/>
              </a:srgbClr>
            </a:outerShdw>
          </a:effectLst>
        </p:spPr>
      </p:sp>
      <p:sp>
        <p:nvSpPr>
          <p:cNvPr id="18" name="Text 16"/>
          <p:cNvSpPr/>
          <p:nvPr/>
        </p:nvSpPr>
        <p:spPr>
          <a:xfrm>
            <a:off x="7523262" y="5461814"/>
            <a:ext cx="342067" cy="427553"/>
          </a:xfrm>
          <a:prstGeom prst="rect">
            <a:avLst/>
          </a:prstGeom>
          <a:noFill/>
          <a:ln/>
        </p:spPr>
        <p:txBody>
          <a:bodyPr wrap="none" lIns="0" tIns="0" rIns="0" bIns="0" rtlCol="0" anchor="t"/>
          <a:lstStyle/>
          <a:p>
            <a:pPr algn="ctr" indent="0" marL="0">
              <a:lnSpc>
                <a:spcPts val="2650"/>
              </a:lnSpc>
              <a:buNone/>
            </a:pPr>
            <a:r>
              <a:rPr lang="en-US" sz="2650" b="1" dirty="0">
                <a:solidFill>
                  <a:srgbClr val="272525"/>
                </a:solidFill>
                <a:latin typeface="Barlow Bold" pitchFamily="34" charset="0"/>
                <a:ea typeface="Barlow Bold" pitchFamily="34" charset="-122"/>
                <a:cs typeface="Barlow Bold" pitchFamily="34" charset="-120"/>
              </a:rPr>
              <a:t>4</a:t>
            </a:r>
            <a:endParaRPr lang="en-US" sz="2650" dirty="0"/>
          </a:p>
        </p:txBody>
      </p:sp>
      <p:sp>
        <p:nvSpPr>
          <p:cNvPr id="19" name="Text 17"/>
          <p:cNvSpPr/>
          <p:nvPr/>
        </p:nvSpPr>
        <p:spPr>
          <a:xfrm>
            <a:off x="8154591" y="5472470"/>
            <a:ext cx="4045625" cy="427553"/>
          </a:xfrm>
          <a:prstGeom prst="rect">
            <a:avLst/>
          </a:prstGeom>
          <a:noFill/>
          <a:ln/>
        </p:spPr>
        <p:txBody>
          <a:bodyPr wrap="none" lIns="0" tIns="0" rIns="0" bIns="0" rtlCol="0" anchor="t"/>
          <a:lstStyle/>
          <a:p>
            <a:pPr algn="l" indent="0" marL="0">
              <a:lnSpc>
                <a:spcPts val="3350"/>
              </a:lnSpc>
              <a:buNone/>
            </a:pPr>
            <a:r>
              <a:rPr lang="en-US" sz="2650" b="1" dirty="0">
                <a:solidFill>
                  <a:srgbClr val="272525"/>
                </a:solidFill>
                <a:latin typeface="Barlow Bold" pitchFamily="34" charset="0"/>
                <a:ea typeface="Barlow Bold" pitchFamily="34" charset="-122"/>
                <a:cs typeface="Barlow Bold" pitchFamily="34" charset="-120"/>
              </a:rPr>
              <a:t>University API Integrations</a:t>
            </a:r>
            <a:endParaRPr lang="en-US" sz="2650" dirty="0"/>
          </a:p>
        </p:txBody>
      </p:sp>
      <p:sp>
        <p:nvSpPr>
          <p:cNvPr id="20" name="Text 18"/>
          <p:cNvSpPr/>
          <p:nvPr/>
        </p:nvSpPr>
        <p:spPr>
          <a:xfrm>
            <a:off x="8154591" y="6029920"/>
            <a:ext cx="5717500" cy="1040130"/>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Seamless integration with university portals for student IDs, payment systems, and course schedules.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2025-08-01T03:33:37Z</dcterms:created>
  <dcterms:modified xsi:type="dcterms:W3CDTF">2025-08-01T03:33:37Z</dcterms:modified>
</cp:coreProperties>
</file>